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3" r:id="rId4"/>
    <p:sldId id="262" r:id="rId5"/>
    <p:sldId id="264" r:id="rId6"/>
    <p:sldId id="265" r:id="rId7"/>
    <p:sldId id="266" r:id="rId8"/>
    <p:sldId id="261" r:id="rId9"/>
    <p:sldId id="268" r:id="rId10"/>
    <p:sldId id="269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4C50"/>
    <a:srgbClr val="2E2F31"/>
    <a:srgbClr val="A02D70"/>
    <a:srgbClr val="327085"/>
    <a:srgbClr val="A35390"/>
    <a:srgbClr val="6127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0" d="100"/>
          <a:sy n="60" d="100"/>
        </p:scale>
        <p:origin x="3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721B-03AF-4FEF-8501-F8ECC9230B02}" type="datetimeFigureOut">
              <a:rPr lang="tr-TR" smtClean="0"/>
              <a:t>17.09.2019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F142-B343-4D99-A280-88CFB219E3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2047535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721B-03AF-4FEF-8501-F8ECC9230B02}" type="datetimeFigureOut">
              <a:rPr lang="tr-TR" smtClean="0"/>
              <a:t>17.09.2019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F142-B343-4D99-A280-88CFB219E3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1309536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721B-03AF-4FEF-8501-F8ECC9230B02}" type="datetimeFigureOut">
              <a:rPr lang="tr-TR" smtClean="0"/>
              <a:t>17.09.2019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F142-B343-4D99-A280-88CFB219E3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348081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721B-03AF-4FEF-8501-F8ECC9230B02}" type="datetimeFigureOut">
              <a:rPr lang="tr-TR" smtClean="0"/>
              <a:t>17.09.2019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F142-B343-4D99-A280-88CFB219E3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8998775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721B-03AF-4FEF-8501-F8ECC9230B02}" type="datetimeFigureOut">
              <a:rPr lang="tr-TR" smtClean="0"/>
              <a:t>17.09.2019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F142-B343-4D99-A280-88CFB219E3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0510749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721B-03AF-4FEF-8501-F8ECC9230B02}" type="datetimeFigureOut">
              <a:rPr lang="tr-TR" smtClean="0"/>
              <a:t>17.09.2019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F142-B343-4D99-A280-88CFB219E3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530214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721B-03AF-4FEF-8501-F8ECC9230B02}" type="datetimeFigureOut">
              <a:rPr lang="tr-TR" smtClean="0"/>
              <a:t>17.09.2019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F142-B343-4D99-A280-88CFB219E3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5987270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721B-03AF-4FEF-8501-F8ECC9230B02}" type="datetimeFigureOut">
              <a:rPr lang="tr-TR" smtClean="0"/>
              <a:t>17.09.2019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F142-B343-4D99-A280-88CFB219E3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2876286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721B-03AF-4FEF-8501-F8ECC9230B02}" type="datetimeFigureOut">
              <a:rPr lang="tr-TR" smtClean="0"/>
              <a:t>17.09.2019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F142-B343-4D99-A280-88CFB219E3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966914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721B-03AF-4FEF-8501-F8ECC9230B02}" type="datetimeFigureOut">
              <a:rPr lang="tr-TR" smtClean="0"/>
              <a:t>17.09.2019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F142-B343-4D99-A280-88CFB219E3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475918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721B-03AF-4FEF-8501-F8ECC9230B02}" type="datetimeFigureOut">
              <a:rPr lang="tr-TR" smtClean="0"/>
              <a:t>17.09.2019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F142-B343-4D99-A280-88CFB219E3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157993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5721B-03AF-4FEF-8501-F8ECC9230B02}" type="datetimeFigureOut">
              <a:rPr lang="tr-TR" smtClean="0"/>
              <a:t>17.09.2019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AF142-B343-4D99-A280-88CFB219E3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232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rgbClr val="327085"/>
            </a:gs>
            <a:gs pos="8000">
              <a:srgbClr val="327085"/>
            </a:gs>
            <a:gs pos="64000">
              <a:schemeClr val="bg1"/>
            </a:gs>
            <a:gs pos="83000">
              <a:schemeClr val="bg1"/>
            </a:gs>
            <a:gs pos="100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85750" y="1733260"/>
            <a:ext cx="11887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200" b="1" dirty="0" smtClean="0">
                <a:solidFill>
                  <a:srgbClr val="2E2F31"/>
                </a:solidFill>
                <a:latin typeface="Arial Black" panose="020B0A04020102020204" pitchFamily="34" charset="0"/>
              </a:rPr>
              <a:t>DENİZLİ İL MİLLİ EĞİTİM MÜDÜRLÜĞÜ</a:t>
            </a:r>
            <a:endParaRPr lang="tr-TR" sz="4200" b="1" dirty="0">
              <a:solidFill>
                <a:srgbClr val="2E2F31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 rot="1117301">
            <a:off x="-892930" y="4111729"/>
            <a:ext cx="6551234" cy="4650743"/>
          </a:xfrm>
          <a:prstGeom prst="ellipse">
            <a:avLst/>
          </a:prstGeom>
          <a:solidFill>
            <a:srgbClr val="A35390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Oval 13"/>
          <p:cNvSpPr/>
          <p:nvPr/>
        </p:nvSpPr>
        <p:spPr>
          <a:xfrm>
            <a:off x="-619932" y="-421548"/>
            <a:ext cx="3843580" cy="2524140"/>
          </a:xfrm>
          <a:prstGeom prst="ellipse">
            <a:avLst/>
          </a:prstGeom>
          <a:solidFill>
            <a:srgbClr val="2E2F31">
              <a:alpha val="1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6" name="Düz Bağlayıcı 15"/>
          <p:cNvCxnSpPr/>
          <p:nvPr/>
        </p:nvCxnSpPr>
        <p:spPr>
          <a:xfrm>
            <a:off x="1083912" y="2818172"/>
            <a:ext cx="9748434" cy="0"/>
          </a:xfrm>
          <a:prstGeom prst="line">
            <a:avLst/>
          </a:prstGeom>
          <a:ln w="50800">
            <a:solidFill>
              <a:srgbClr val="2E2F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ikdörtgen 4"/>
          <p:cNvSpPr/>
          <p:nvPr/>
        </p:nvSpPr>
        <p:spPr>
          <a:xfrm>
            <a:off x="285750" y="3180182"/>
            <a:ext cx="112657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400" dirty="0" smtClean="0">
                <a:solidFill>
                  <a:srgbClr val="2E2F31"/>
                </a:solidFill>
              </a:rPr>
              <a:t>AVRUPA BİRLİĞİ VE DIŞ İLİŞKİLER STRATEJİ GELİŞTİRME HİZMETLERİ </a:t>
            </a:r>
            <a:endParaRPr lang="tr-TR" sz="4400" dirty="0">
              <a:solidFill>
                <a:srgbClr val="2E2F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2329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6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3066391" y="183467"/>
            <a:ext cx="69946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 smtClean="0"/>
              <a:t>SÖZLEŞME SONRASI YAPILACAKLAR</a:t>
            </a:r>
            <a:endParaRPr lang="tr-TR" sz="3600" b="1" dirty="0"/>
          </a:p>
          <a:p>
            <a:endParaRPr lang="tr-TR" sz="3600" b="1" dirty="0">
              <a:solidFill>
                <a:prstClr val="white"/>
              </a:solidFill>
            </a:endParaRPr>
          </a:p>
        </p:txBody>
      </p:sp>
      <p:cxnSp>
        <p:nvCxnSpPr>
          <p:cNvPr id="14" name="Düz Bağlayıcı 13"/>
          <p:cNvCxnSpPr/>
          <p:nvPr/>
        </p:nvCxnSpPr>
        <p:spPr>
          <a:xfrm>
            <a:off x="1510818" y="845564"/>
            <a:ext cx="9748434" cy="0"/>
          </a:xfrm>
          <a:prstGeom prst="line">
            <a:avLst/>
          </a:prstGeom>
          <a:ln w="50800">
            <a:solidFill>
              <a:srgbClr val="A0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ikdörtgen 1"/>
          <p:cNvSpPr/>
          <p:nvPr/>
        </p:nvSpPr>
        <p:spPr>
          <a:xfrm>
            <a:off x="1510818" y="1135146"/>
            <a:ext cx="97484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2E2F31"/>
                </a:solidFill>
                <a:cs typeface="Arial" panose="020B0604020202020204" pitchFamily="34" charset="0"/>
              </a:rPr>
              <a:t>HİZMET PASAPORTU (GRİ PASAPORT) İŞLEMLERİ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75589" y="3074279"/>
            <a:ext cx="5284059" cy="3626068"/>
          </a:xfrm>
          <a:prstGeom prst="rect">
            <a:avLst/>
          </a:prstGeom>
          <a:solidFill>
            <a:srgbClr val="3270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475589" y="1969700"/>
            <a:ext cx="5284060" cy="915309"/>
          </a:xfrm>
          <a:prstGeom prst="rect">
            <a:avLst/>
          </a:prstGeom>
          <a:noFill/>
          <a:ln w="44450">
            <a:solidFill>
              <a:srgbClr val="327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282450" y="2006718"/>
            <a:ext cx="5670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dirty="0" smtClean="0"/>
              <a:t>Valilik Yurtdışı İzni Onayı İçin Gerekli Olan Belgeler</a:t>
            </a:r>
            <a:endParaRPr lang="tr-TR" sz="2400" dirty="0"/>
          </a:p>
        </p:txBody>
      </p:sp>
      <p:sp>
        <p:nvSpPr>
          <p:cNvPr id="12" name="Dikdörtgen 11"/>
          <p:cNvSpPr/>
          <p:nvPr/>
        </p:nvSpPr>
        <p:spPr>
          <a:xfrm>
            <a:off x="6385035" y="3074279"/>
            <a:ext cx="5284059" cy="3626068"/>
          </a:xfrm>
          <a:prstGeom prst="rect">
            <a:avLst/>
          </a:prstGeom>
          <a:solidFill>
            <a:srgbClr val="3270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Dikdörtgen 14"/>
          <p:cNvSpPr/>
          <p:nvPr/>
        </p:nvSpPr>
        <p:spPr>
          <a:xfrm>
            <a:off x="6385035" y="1969700"/>
            <a:ext cx="5284060" cy="915309"/>
          </a:xfrm>
          <a:prstGeom prst="rect">
            <a:avLst/>
          </a:prstGeom>
          <a:noFill/>
          <a:ln w="44450">
            <a:solidFill>
              <a:srgbClr val="327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6191896" y="2006718"/>
            <a:ext cx="5670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300" dirty="0"/>
              <a:t>Nüfus Müdürlüklerinden Alınacak Pasaport İçin Gerekli Belgeler</a:t>
            </a:r>
          </a:p>
        </p:txBody>
      </p:sp>
      <p:sp>
        <p:nvSpPr>
          <p:cNvPr id="8" name="Dikdörtgen 7"/>
          <p:cNvSpPr/>
          <p:nvPr/>
        </p:nvSpPr>
        <p:spPr>
          <a:xfrm>
            <a:off x="6563708" y="3547354"/>
            <a:ext cx="489782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solidFill>
                  <a:schemeClr val="bg1"/>
                </a:solidFill>
              </a:rPr>
              <a:t>Ziraat Bankasına yatırılan pasaport harcı dekontu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tr-TR" sz="24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solidFill>
                  <a:schemeClr val="bg1"/>
                </a:solidFill>
              </a:rPr>
              <a:t>Yurtdışı çıkışı valilik oluru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tr-TR" sz="24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solidFill>
                  <a:schemeClr val="bg1"/>
                </a:solidFill>
              </a:rPr>
              <a:t>2 Adet </a:t>
            </a:r>
            <a:r>
              <a:rPr lang="tr-TR" sz="2400" dirty="0" err="1">
                <a:solidFill>
                  <a:schemeClr val="bg1"/>
                </a:solidFill>
              </a:rPr>
              <a:t>biyometrik</a:t>
            </a:r>
            <a:r>
              <a:rPr lang="tr-TR" sz="2400" dirty="0">
                <a:solidFill>
                  <a:schemeClr val="bg1"/>
                </a:solidFill>
              </a:rPr>
              <a:t> fotoğraf </a:t>
            </a:r>
          </a:p>
        </p:txBody>
      </p:sp>
      <p:sp>
        <p:nvSpPr>
          <p:cNvPr id="16" name="Dikdörtgen 15"/>
          <p:cNvSpPr/>
          <p:nvPr/>
        </p:nvSpPr>
        <p:spPr>
          <a:xfrm>
            <a:off x="627991" y="3131856"/>
            <a:ext cx="496088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400" dirty="0">
                <a:solidFill>
                  <a:schemeClr val="bg1"/>
                </a:solidFill>
              </a:rPr>
              <a:t>TC Kimlik Belgesi ile birlikte  İl Milli Eğitim Müdürlüğü Özlük birimine başvuru yapılmalıdır.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tr-TR" sz="24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400" dirty="0">
                <a:solidFill>
                  <a:schemeClr val="bg1"/>
                </a:solidFill>
              </a:rPr>
              <a:t>Pasaport formu doldurularak Özlük Şube Müdürü onaylatılmalıdır.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tr-TR" sz="24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400" dirty="0">
                <a:solidFill>
                  <a:schemeClr val="bg1"/>
                </a:solidFill>
              </a:rPr>
              <a:t>Onaylı forma evrak kalemde mühür yaptırılmalıdır.</a:t>
            </a:r>
          </a:p>
        </p:txBody>
      </p:sp>
    </p:spTree>
    <p:extLst>
      <p:ext uri="{BB962C8B-B14F-4D97-AF65-F5344CB8AC3E}">
        <p14:creationId xmlns:p14="http://schemas.microsoft.com/office/powerpoint/2010/main" val="10305067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6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1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6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6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5" grpId="0"/>
      <p:bldP spid="12" grpId="0" animBg="1"/>
      <p:bldP spid="1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041228" y="1958342"/>
            <a:ext cx="38730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/>
              <a:t>AR-GE PEK EKİBİ</a:t>
            </a:r>
          </a:p>
          <a:p>
            <a:pPr algn="ctr"/>
            <a:endParaRPr lang="tr-TR" sz="3600" b="1" dirty="0"/>
          </a:p>
          <a:p>
            <a:pPr algn="ctr"/>
            <a:r>
              <a:rPr lang="tr-TR" sz="3600" b="1" dirty="0"/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10705331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104071" y="127002"/>
            <a:ext cx="81244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>
                <a:solidFill>
                  <a:srgbClr val="2E2F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ERASMUS+ UYGULAMA AŞAMALARI</a:t>
            </a:r>
            <a:endParaRPr lang="tr-TR" sz="3200" b="1" dirty="0">
              <a:solidFill>
                <a:srgbClr val="2E2F3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-40063" y="2577715"/>
            <a:ext cx="293381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tr-TR" sz="2800" b="1" dirty="0" smtClean="0"/>
              <a:t>SÖZLEŞME ÖNCESİ</a:t>
            </a:r>
          </a:p>
          <a:p>
            <a:pPr algn="r"/>
            <a:r>
              <a:rPr lang="tr-TR" sz="2800" b="1" dirty="0" smtClean="0"/>
              <a:t>YAPILACAKLAR</a:t>
            </a:r>
            <a:endParaRPr lang="tr-TR" sz="2800" b="1" dirty="0"/>
          </a:p>
        </p:txBody>
      </p:sp>
      <p:sp>
        <p:nvSpPr>
          <p:cNvPr id="10" name="Dikdörtgen 9"/>
          <p:cNvSpPr/>
          <p:nvPr/>
        </p:nvSpPr>
        <p:spPr>
          <a:xfrm>
            <a:off x="1740029" y="5695970"/>
            <a:ext cx="81571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 smtClean="0"/>
              <a:t>TÜRKİYE ULUSAL AJANS TARAFINDAN SÖZLEŞMENİN GÖNDERİLMESİ  VE İMZALANMASI </a:t>
            </a:r>
            <a:endParaRPr lang="tr-TR" sz="2800" b="1" dirty="0"/>
          </a:p>
        </p:txBody>
      </p:sp>
      <p:sp>
        <p:nvSpPr>
          <p:cNvPr id="11" name="Dikdörtgen 10"/>
          <p:cNvSpPr/>
          <p:nvPr/>
        </p:nvSpPr>
        <p:spPr>
          <a:xfrm>
            <a:off x="8596912" y="2575892"/>
            <a:ext cx="316176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/>
              <a:t>SÖZLEŞME SONRASI</a:t>
            </a:r>
            <a:endParaRPr lang="tr-TR" sz="2800" b="1" dirty="0"/>
          </a:p>
          <a:p>
            <a:r>
              <a:rPr lang="tr-TR" sz="2800" b="1" dirty="0" smtClean="0"/>
              <a:t>YAPILACAKLAR</a:t>
            </a:r>
            <a:endParaRPr lang="tr-TR" sz="2800" b="1" dirty="0"/>
          </a:p>
        </p:txBody>
      </p:sp>
      <p:cxnSp>
        <p:nvCxnSpPr>
          <p:cNvPr id="14" name="Düz Bağlayıcı 13"/>
          <p:cNvCxnSpPr/>
          <p:nvPr/>
        </p:nvCxnSpPr>
        <p:spPr>
          <a:xfrm>
            <a:off x="1165089" y="887116"/>
            <a:ext cx="9748434" cy="0"/>
          </a:xfrm>
          <a:prstGeom prst="line">
            <a:avLst/>
          </a:prstGeom>
          <a:ln w="50800">
            <a:solidFill>
              <a:srgbClr val="2E2F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198371" y="1056757"/>
            <a:ext cx="695382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0960" tIns="30480" rIns="60960" bIns="30480">
            <a:spAutoFit/>
          </a:bodyPr>
          <a:lstStyle/>
          <a:p>
            <a:pPr algn="r" defTabSz="1450904"/>
            <a:r>
              <a:rPr lang="en-CA" sz="8800" b="1" dirty="0" smtClean="0">
                <a:solidFill>
                  <a:srgbClr val="327085"/>
                </a:solidFill>
                <a:latin typeface="Lato Black" panose="020F0A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5470898" y="4182692"/>
            <a:ext cx="695383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0960" tIns="30480" rIns="60960" bIns="30480">
            <a:spAutoFit/>
          </a:bodyPr>
          <a:lstStyle/>
          <a:p>
            <a:pPr algn="r" defTabSz="1450904"/>
            <a:r>
              <a:rPr lang="tr-TR" sz="8800" b="1" dirty="0">
                <a:solidFill>
                  <a:srgbClr val="327085"/>
                </a:solidFill>
                <a:latin typeface="Lato Black" panose="020F0A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CA" sz="8800" b="1" dirty="0" smtClean="0">
              <a:solidFill>
                <a:srgbClr val="327085"/>
              </a:solidFill>
              <a:latin typeface="Lato Black" panose="020F0A0202020403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8596912" y="1039150"/>
            <a:ext cx="695383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0960" tIns="30480" rIns="60960" bIns="30480">
            <a:spAutoFit/>
          </a:bodyPr>
          <a:lstStyle/>
          <a:p>
            <a:pPr algn="r" defTabSz="1450904"/>
            <a:r>
              <a:rPr lang="tr-TR" sz="8800" b="1" dirty="0">
                <a:solidFill>
                  <a:srgbClr val="327085"/>
                </a:solidFill>
                <a:latin typeface="Lato Black" panose="020F0A0202020403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endParaRPr lang="en-CA" sz="8800" b="1" dirty="0" smtClean="0">
              <a:solidFill>
                <a:srgbClr val="327085"/>
              </a:solidFill>
              <a:latin typeface="Lato Black" panose="020F0A0202020403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8" name="Resim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99240" y="1162371"/>
            <a:ext cx="2692185" cy="2933791"/>
          </a:xfrm>
          <a:prstGeom prst="rect">
            <a:avLst/>
          </a:prstGeom>
        </p:spPr>
      </p:pic>
      <p:sp>
        <p:nvSpPr>
          <p:cNvPr id="19" name="Dikdörtgen 18"/>
          <p:cNvSpPr/>
          <p:nvPr/>
        </p:nvSpPr>
        <p:spPr>
          <a:xfrm>
            <a:off x="4051737" y="1283174"/>
            <a:ext cx="3389587" cy="2652044"/>
          </a:xfrm>
          <a:prstGeom prst="rect">
            <a:avLst/>
          </a:prstGeom>
          <a:noFill/>
          <a:ln w="76200">
            <a:solidFill>
              <a:srgbClr val="A02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21159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6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6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5" grpId="0"/>
      <p:bldP spid="16" grpId="0"/>
      <p:bldP spid="17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eşgen 7"/>
          <p:cNvSpPr/>
          <p:nvPr/>
        </p:nvSpPr>
        <p:spPr>
          <a:xfrm>
            <a:off x="-1" y="2019193"/>
            <a:ext cx="5565229" cy="1434662"/>
          </a:xfrm>
          <a:prstGeom prst="homePlate">
            <a:avLst/>
          </a:prstGeom>
          <a:solidFill>
            <a:srgbClr val="A02D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 sz="2800" dirty="0">
              <a:solidFill>
                <a:schemeClr val="bg1"/>
              </a:solidFill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90033" y="4853018"/>
            <a:ext cx="53595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Okul çalışanları ve öğrenciler için başka bir ülkeyi tanıma imkanı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2987563" y="345569"/>
            <a:ext cx="6994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>
                <a:solidFill>
                  <a:srgbClr val="2E2F31"/>
                </a:solidFill>
              </a:rPr>
              <a:t>SÖZLEŞME </a:t>
            </a:r>
            <a:r>
              <a:rPr lang="tr-TR" sz="3600" b="1" dirty="0" smtClean="0">
                <a:solidFill>
                  <a:srgbClr val="2E2F31"/>
                </a:solidFill>
              </a:rPr>
              <a:t>ÖNCESİ YAPILACAKLAR</a:t>
            </a:r>
            <a:endParaRPr lang="tr-TR" sz="3600" b="1" dirty="0">
              <a:solidFill>
                <a:srgbClr val="2E2F31"/>
              </a:solidFill>
            </a:endParaRPr>
          </a:p>
        </p:txBody>
      </p:sp>
      <p:sp>
        <p:nvSpPr>
          <p:cNvPr id="19" name="Beşgen 18"/>
          <p:cNvSpPr/>
          <p:nvPr/>
        </p:nvSpPr>
        <p:spPr>
          <a:xfrm>
            <a:off x="-2" y="1897156"/>
            <a:ext cx="5738650" cy="1650085"/>
          </a:xfrm>
          <a:prstGeom prst="homePlate">
            <a:avLst/>
          </a:prstGeom>
          <a:noFill/>
          <a:ln w="44450">
            <a:solidFill>
              <a:srgbClr val="2E2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800" dirty="0"/>
          </a:p>
        </p:txBody>
      </p:sp>
      <p:sp>
        <p:nvSpPr>
          <p:cNvPr id="22" name="Beşgen 21"/>
          <p:cNvSpPr/>
          <p:nvPr/>
        </p:nvSpPr>
        <p:spPr>
          <a:xfrm>
            <a:off x="-2" y="4372463"/>
            <a:ext cx="5565229" cy="1434662"/>
          </a:xfrm>
          <a:prstGeom prst="homePlate">
            <a:avLst/>
          </a:prstGeom>
          <a:solidFill>
            <a:srgbClr val="6127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800" dirty="0"/>
          </a:p>
        </p:txBody>
      </p:sp>
      <p:sp>
        <p:nvSpPr>
          <p:cNvPr id="23" name="Beşgen 22"/>
          <p:cNvSpPr/>
          <p:nvPr/>
        </p:nvSpPr>
        <p:spPr>
          <a:xfrm>
            <a:off x="-3" y="4250426"/>
            <a:ext cx="5738650" cy="1650085"/>
          </a:xfrm>
          <a:prstGeom prst="homePlate">
            <a:avLst/>
          </a:prstGeom>
          <a:noFill/>
          <a:ln w="44450">
            <a:solidFill>
              <a:srgbClr val="2E2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800" dirty="0"/>
          </a:p>
        </p:txBody>
      </p:sp>
      <p:sp>
        <p:nvSpPr>
          <p:cNvPr id="24" name="Beşgen 23"/>
          <p:cNvSpPr/>
          <p:nvPr/>
        </p:nvSpPr>
        <p:spPr>
          <a:xfrm rot="10800000">
            <a:off x="6626771" y="2019193"/>
            <a:ext cx="5565229" cy="1434662"/>
          </a:xfrm>
          <a:prstGeom prst="homePlate">
            <a:avLst/>
          </a:prstGeom>
          <a:solidFill>
            <a:srgbClr val="A353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800" dirty="0"/>
          </a:p>
        </p:txBody>
      </p:sp>
      <p:sp>
        <p:nvSpPr>
          <p:cNvPr id="25" name="Beşgen 24"/>
          <p:cNvSpPr/>
          <p:nvPr/>
        </p:nvSpPr>
        <p:spPr>
          <a:xfrm rot="10800000">
            <a:off x="6453350" y="1897156"/>
            <a:ext cx="5738650" cy="1650085"/>
          </a:xfrm>
          <a:prstGeom prst="homePlate">
            <a:avLst/>
          </a:prstGeom>
          <a:noFill/>
          <a:ln w="44450">
            <a:solidFill>
              <a:srgbClr val="2E2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800" dirty="0"/>
          </a:p>
        </p:txBody>
      </p:sp>
      <p:sp>
        <p:nvSpPr>
          <p:cNvPr id="26" name="Beşgen 25"/>
          <p:cNvSpPr/>
          <p:nvPr/>
        </p:nvSpPr>
        <p:spPr>
          <a:xfrm rot="10800000">
            <a:off x="6626771" y="4372463"/>
            <a:ext cx="5565229" cy="1434662"/>
          </a:xfrm>
          <a:prstGeom prst="homePlate">
            <a:avLst/>
          </a:prstGeom>
          <a:solidFill>
            <a:srgbClr val="3270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800" dirty="0"/>
          </a:p>
        </p:txBody>
      </p:sp>
      <p:sp>
        <p:nvSpPr>
          <p:cNvPr id="27" name="Beşgen 26"/>
          <p:cNvSpPr/>
          <p:nvPr/>
        </p:nvSpPr>
        <p:spPr>
          <a:xfrm rot="10800000">
            <a:off x="6434955" y="4250426"/>
            <a:ext cx="5738650" cy="1650085"/>
          </a:xfrm>
          <a:prstGeom prst="homePlate">
            <a:avLst/>
          </a:prstGeom>
          <a:noFill/>
          <a:ln w="44450">
            <a:solidFill>
              <a:srgbClr val="2E2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800" dirty="0"/>
          </a:p>
        </p:txBody>
      </p:sp>
      <p:sp>
        <p:nvSpPr>
          <p:cNvPr id="2" name="Dikdörtgen 1"/>
          <p:cNvSpPr/>
          <p:nvPr/>
        </p:nvSpPr>
        <p:spPr>
          <a:xfrm>
            <a:off x="7225861" y="2301352"/>
            <a:ext cx="48084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400" dirty="0">
                <a:solidFill>
                  <a:schemeClr val="bg1"/>
                </a:solidFill>
              </a:rPr>
              <a:t>Turna Sisteminden Sözleşme Ön Bilgi Formunun Doldurulması</a:t>
            </a:r>
          </a:p>
        </p:txBody>
      </p:sp>
      <p:sp>
        <p:nvSpPr>
          <p:cNvPr id="4" name="Dikdörtgen 3"/>
          <p:cNvSpPr/>
          <p:nvPr/>
        </p:nvSpPr>
        <p:spPr>
          <a:xfrm>
            <a:off x="94593" y="2301352"/>
            <a:ext cx="4631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sz="2400" dirty="0">
                <a:solidFill>
                  <a:schemeClr val="bg1"/>
                </a:solidFill>
              </a:rPr>
              <a:t>Kamu Kurum ve Kuruluş Adına Kep Adresi Alma</a:t>
            </a:r>
          </a:p>
        </p:txBody>
      </p:sp>
      <p:sp>
        <p:nvSpPr>
          <p:cNvPr id="5" name="Dikdörtgen 4"/>
          <p:cNvSpPr/>
          <p:nvPr/>
        </p:nvSpPr>
        <p:spPr>
          <a:xfrm>
            <a:off x="90032" y="4489629"/>
            <a:ext cx="48163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chemeClr val="bg1"/>
                </a:solidFill>
              </a:rPr>
              <a:t>Bağlı Bulunulan  İlçe Mal Müdürlüklerinde Euro Hesabı Açma ile İlgili İşlemler</a:t>
            </a:r>
          </a:p>
        </p:txBody>
      </p:sp>
      <p:sp>
        <p:nvSpPr>
          <p:cNvPr id="28" name="Dikdörtgen 27"/>
          <p:cNvSpPr/>
          <p:nvPr/>
        </p:nvSpPr>
        <p:spPr>
          <a:xfrm>
            <a:off x="6932799" y="4844635"/>
            <a:ext cx="51357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bg1"/>
                </a:solidFill>
              </a:rPr>
              <a:t>Kurum ve Okul Adına Euro Hesabı Açma</a:t>
            </a:r>
          </a:p>
        </p:txBody>
      </p:sp>
    </p:spTree>
    <p:extLst>
      <p:ext uri="{BB962C8B-B14F-4D97-AF65-F5344CB8AC3E}">
        <p14:creationId xmlns:p14="http://schemas.microsoft.com/office/powerpoint/2010/main" val="9450395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9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/>
          <p:cNvSpPr/>
          <p:nvPr/>
        </p:nvSpPr>
        <p:spPr>
          <a:xfrm>
            <a:off x="1510818" y="1942670"/>
            <a:ext cx="9748434" cy="4595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ü"/>
            </a:pPr>
            <a:r>
              <a:rPr lang="tr-TR" sz="2800" i="1" dirty="0">
                <a:solidFill>
                  <a:srgbClr val="474C50"/>
                </a:solidFill>
                <a:cs typeface="Arial" panose="020B0604020202020204" pitchFamily="34" charset="0"/>
              </a:rPr>
              <a:t>Kamu Kurum ve Kuruluşları, resmi sicile tescil edilen veya ilgili mevzuat ile belirlenen isim ve </a:t>
            </a:r>
            <a:r>
              <a:rPr lang="tr-TR" sz="2800" i="1" dirty="0" err="1">
                <a:solidFill>
                  <a:srgbClr val="474C50"/>
                </a:solidFill>
                <a:cs typeface="Arial" panose="020B0604020202020204" pitchFamily="34" charset="0"/>
              </a:rPr>
              <a:t>ünvanları</a:t>
            </a:r>
            <a:r>
              <a:rPr lang="tr-TR" sz="2800" i="1" dirty="0">
                <a:solidFill>
                  <a:srgbClr val="474C50"/>
                </a:solidFill>
                <a:cs typeface="Arial" panose="020B0604020202020204" pitchFamily="34" charset="0"/>
              </a:rPr>
              <a:t> ile başvuruda bulunmalıdırlar.</a:t>
            </a:r>
          </a:p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ü"/>
            </a:pPr>
            <a:endParaRPr lang="tr-TR" sz="2800" i="1" dirty="0">
              <a:solidFill>
                <a:srgbClr val="474C50"/>
              </a:solidFill>
              <a:cs typeface="Arial" panose="020B0604020202020204" pitchFamily="34" charset="0"/>
            </a:endParaRPr>
          </a:p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ü"/>
            </a:pPr>
            <a:r>
              <a:rPr lang="tr-TR" sz="2800" i="1" dirty="0">
                <a:solidFill>
                  <a:srgbClr val="474C50"/>
                </a:solidFill>
                <a:cs typeface="Arial" panose="020B0604020202020204" pitchFamily="34" charset="0"/>
              </a:rPr>
              <a:t>Başvuru kurum üst düzey yetkilisince imzalı resmî yazı ile yapılmalıdır.</a:t>
            </a:r>
          </a:p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ü"/>
            </a:pPr>
            <a:endParaRPr lang="tr-TR" sz="2800" i="1" dirty="0">
              <a:solidFill>
                <a:srgbClr val="474C50"/>
              </a:solidFill>
              <a:cs typeface="Arial" panose="020B0604020202020204" pitchFamily="34" charset="0"/>
            </a:endParaRPr>
          </a:p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ü"/>
            </a:pPr>
            <a:r>
              <a:rPr lang="tr-TR" sz="2800" i="1" dirty="0">
                <a:solidFill>
                  <a:srgbClr val="474C50"/>
                </a:solidFill>
                <a:cs typeface="Arial" panose="020B0604020202020204" pitchFamily="34" charset="0"/>
              </a:rPr>
              <a:t>Başvuru yapan kişi yanında kimlik yerine geçen nüfus cüzdanı, pasaport veya sürücü belgesi gibi fotoğraflı ve üzerinde TC kimlik numarası bulunan kimlik türlerinden herhangi birini bulundurmalıdır.</a:t>
            </a:r>
          </a:p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ü"/>
            </a:pPr>
            <a:endParaRPr lang="tr-TR" sz="2800" i="1" dirty="0">
              <a:solidFill>
                <a:srgbClr val="474C50"/>
              </a:solidFill>
              <a:cs typeface="Arial" panose="020B0604020202020204" pitchFamily="34" charset="0"/>
            </a:endParaRPr>
          </a:p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ü"/>
            </a:pPr>
            <a:r>
              <a:rPr lang="tr-TR" sz="2800" i="1" dirty="0">
                <a:solidFill>
                  <a:srgbClr val="474C50"/>
                </a:solidFill>
                <a:cs typeface="Arial" panose="020B0604020202020204" pitchFamily="34" charset="0"/>
              </a:rPr>
              <a:t>Kurum için doldurulmuş olan ‘Kayıtlı Elektronik Posta Hesabı Ön Başvuru Formu’ doldurmalıdır.</a:t>
            </a:r>
            <a:endParaRPr lang="tr-TR" sz="2800" dirty="0">
              <a:solidFill>
                <a:srgbClr val="474C50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2947423" y="963983"/>
            <a:ext cx="7003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sz="2400" b="1" dirty="0" smtClean="0">
                <a:solidFill>
                  <a:srgbClr val="474C50"/>
                </a:solidFill>
              </a:rPr>
              <a:t>KAMU KURUM VE KURULUŞ ADINA KEP ADRESI ALMA</a:t>
            </a:r>
            <a:endParaRPr lang="nn-NO" sz="2400" b="1" dirty="0">
              <a:solidFill>
                <a:srgbClr val="474C50"/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066391" y="183467"/>
            <a:ext cx="6994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>
                <a:solidFill>
                  <a:srgbClr val="474C50"/>
                </a:solidFill>
              </a:rPr>
              <a:t>SÖZLEŞME </a:t>
            </a:r>
            <a:r>
              <a:rPr lang="tr-TR" sz="3600" b="1" dirty="0" smtClean="0">
                <a:solidFill>
                  <a:srgbClr val="474C50"/>
                </a:solidFill>
              </a:rPr>
              <a:t>ÖNCESİ YAPILACAKLAR</a:t>
            </a:r>
            <a:endParaRPr lang="tr-TR" sz="3600" b="1" dirty="0">
              <a:solidFill>
                <a:srgbClr val="474C50"/>
              </a:solidFill>
            </a:endParaRPr>
          </a:p>
        </p:txBody>
      </p:sp>
      <p:cxnSp>
        <p:nvCxnSpPr>
          <p:cNvPr id="14" name="Düz Bağlayıcı 13"/>
          <p:cNvCxnSpPr/>
          <p:nvPr/>
        </p:nvCxnSpPr>
        <p:spPr>
          <a:xfrm>
            <a:off x="1510818" y="845564"/>
            <a:ext cx="9748434" cy="0"/>
          </a:xfrm>
          <a:prstGeom prst="line">
            <a:avLst/>
          </a:prstGeom>
          <a:ln w="50800">
            <a:solidFill>
              <a:srgbClr val="3270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5708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6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6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6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3066391" y="183467"/>
            <a:ext cx="6994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>
                <a:solidFill>
                  <a:srgbClr val="474C50"/>
                </a:solidFill>
              </a:rPr>
              <a:t>SÖZLEŞME </a:t>
            </a:r>
            <a:r>
              <a:rPr lang="tr-TR" sz="3600" b="1" dirty="0" smtClean="0">
                <a:solidFill>
                  <a:srgbClr val="474C50"/>
                </a:solidFill>
              </a:rPr>
              <a:t>ÖNCESİ YAPILACAKLAR</a:t>
            </a:r>
            <a:endParaRPr lang="tr-TR" sz="3600" b="1" dirty="0">
              <a:solidFill>
                <a:srgbClr val="474C50"/>
              </a:solidFill>
            </a:endParaRPr>
          </a:p>
        </p:txBody>
      </p:sp>
      <p:cxnSp>
        <p:nvCxnSpPr>
          <p:cNvPr id="14" name="Düz Bağlayıcı 13"/>
          <p:cNvCxnSpPr/>
          <p:nvPr/>
        </p:nvCxnSpPr>
        <p:spPr>
          <a:xfrm>
            <a:off x="1510818" y="845564"/>
            <a:ext cx="9748434" cy="0"/>
          </a:xfrm>
          <a:prstGeom prst="line">
            <a:avLst/>
          </a:prstGeom>
          <a:ln w="50800">
            <a:solidFill>
              <a:srgbClr val="3270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ikdörtgen 1"/>
          <p:cNvSpPr/>
          <p:nvPr/>
        </p:nvSpPr>
        <p:spPr>
          <a:xfrm>
            <a:off x="1510818" y="1135146"/>
            <a:ext cx="9748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474C50"/>
                </a:solidFill>
                <a:cs typeface="Arial" panose="020B0604020202020204" pitchFamily="34" charset="0"/>
              </a:rPr>
              <a:t>BAĞLI BULUNULAN  İLÇE MAL MÜDÜRLÜKLERİNDE EURO HESABI AÇMA İLE İLGİLİ GEREKLİ İŞLEMLER</a:t>
            </a:r>
            <a:endParaRPr lang="tr-TR" sz="2400" b="1" dirty="0">
              <a:solidFill>
                <a:srgbClr val="474C50"/>
              </a:solidFill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510818" y="2711696"/>
            <a:ext cx="97484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3200" dirty="0">
                <a:solidFill>
                  <a:srgbClr val="474C50"/>
                </a:solidFill>
                <a:cs typeface="Arial" panose="020B0604020202020204" pitchFamily="34" charset="0"/>
              </a:rPr>
              <a:t>Kurum üst düzey yetkilisince imzalı resmî yazı ile mal müdürlüğü bünyesindeki ilgili birime başvurulmalıdır.</a:t>
            </a:r>
          </a:p>
        </p:txBody>
      </p:sp>
    </p:spTree>
    <p:extLst>
      <p:ext uri="{BB962C8B-B14F-4D97-AF65-F5344CB8AC3E}">
        <p14:creationId xmlns:p14="http://schemas.microsoft.com/office/powerpoint/2010/main" val="14741979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6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6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3066391" y="183467"/>
            <a:ext cx="6994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>
                <a:solidFill>
                  <a:srgbClr val="474C50"/>
                </a:solidFill>
              </a:rPr>
              <a:t>SÖZLEŞME </a:t>
            </a:r>
            <a:r>
              <a:rPr lang="tr-TR" sz="3600" b="1" dirty="0" smtClean="0">
                <a:solidFill>
                  <a:srgbClr val="474C50"/>
                </a:solidFill>
              </a:rPr>
              <a:t>ÖNCESİ YAPILACAKLAR</a:t>
            </a:r>
            <a:endParaRPr lang="tr-TR" sz="3600" b="1" dirty="0">
              <a:solidFill>
                <a:srgbClr val="474C50"/>
              </a:solidFill>
            </a:endParaRPr>
          </a:p>
        </p:txBody>
      </p:sp>
      <p:cxnSp>
        <p:nvCxnSpPr>
          <p:cNvPr id="14" name="Düz Bağlayıcı 13"/>
          <p:cNvCxnSpPr/>
          <p:nvPr/>
        </p:nvCxnSpPr>
        <p:spPr>
          <a:xfrm>
            <a:off x="1510818" y="845564"/>
            <a:ext cx="9748434" cy="0"/>
          </a:xfrm>
          <a:prstGeom prst="line">
            <a:avLst/>
          </a:prstGeom>
          <a:ln w="50800">
            <a:solidFill>
              <a:srgbClr val="3270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ikdörtgen 1"/>
          <p:cNvSpPr/>
          <p:nvPr/>
        </p:nvSpPr>
        <p:spPr>
          <a:xfrm>
            <a:off x="1510818" y="1135146"/>
            <a:ext cx="9748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tr-TR" sz="2400" b="1" dirty="0" smtClean="0">
                <a:solidFill>
                  <a:srgbClr val="474C50"/>
                </a:solidFill>
              </a:rPr>
              <a:t>TURNA SİSTEMİNDEN SÖZLEŞME ÖN BİLGİ FORMUNUN DOLDURULMASI</a:t>
            </a:r>
          </a:p>
          <a:p>
            <a:pPr algn="ctr"/>
            <a:endParaRPr lang="tr-TR" sz="24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510818" y="2576587"/>
            <a:ext cx="974843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tr-TR" sz="3200" dirty="0">
                <a:solidFill>
                  <a:srgbClr val="474C50"/>
                </a:solidFill>
                <a:cs typeface="Arial" panose="020B0604020202020204" pitchFamily="34" charset="0"/>
              </a:rPr>
              <a:t>Proje İrtibat Kişisi tarafından doldurulmalıdır.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tr-TR" sz="3200" dirty="0">
              <a:solidFill>
                <a:srgbClr val="474C50"/>
              </a:solidFill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tr-TR" sz="3200" dirty="0">
                <a:solidFill>
                  <a:srgbClr val="474C50"/>
                </a:solidFill>
                <a:cs typeface="Arial" panose="020B0604020202020204" pitchFamily="34" charset="0"/>
              </a:rPr>
              <a:t>Forma «</a:t>
            </a:r>
            <a:r>
              <a:rPr lang="tr-TR" sz="3200" dirty="0" err="1">
                <a:solidFill>
                  <a:srgbClr val="474C50"/>
                </a:solidFill>
                <a:cs typeface="Arial" panose="020B0604020202020204" pitchFamily="34" charset="0"/>
              </a:rPr>
              <a:t>detsis</a:t>
            </a:r>
            <a:r>
              <a:rPr lang="tr-TR" sz="3200" dirty="0">
                <a:solidFill>
                  <a:srgbClr val="474C50"/>
                </a:solidFill>
                <a:cs typeface="Arial" panose="020B0604020202020204" pitchFamily="34" charset="0"/>
              </a:rPr>
              <a:t> </a:t>
            </a:r>
            <a:r>
              <a:rPr lang="tr-TR" sz="3200" dirty="0" err="1">
                <a:solidFill>
                  <a:srgbClr val="474C50"/>
                </a:solidFill>
                <a:cs typeface="Arial" panose="020B0604020202020204" pitchFamily="34" charset="0"/>
              </a:rPr>
              <a:t>no</a:t>
            </a:r>
            <a:r>
              <a:rPr lang="tr-TR" sz="3200" dirty="0">
                <a:solidFill>
                  <a:srgbClr val="474C50"/>
                </a:solidFill>
                <a:cs typeface="Arial" panose="020B0604020202020204" pitchFamily="34" charset="0"/>
              </a:rPr>
              <a:t>, okul vergi </a:t>
            </a:r>
            <a:r>
              <a:rPr lang="tr-TR" sz="3200" dirty="0" err="1">
                <a:solidFill>
                  <a:srgbClr val="474C50"/>
                </a:solidFill>
                <a:cs typeface="Arial" panose="020B0604020202020204" pitchFamily="34" charset="0"/>
              </a:rPr>
              <a:t>no</a:t>
            </a:r>
            <a:r>
              <a:rPr lang="tr-TR" sz="3200" dirty="0">
                <a:solidFill>
                  <a:srgbClr val="474C50"/>
                </a:solidFill>
                <a:cs typeface="Arial" panose="020B0604020202020204" pitchFamily="34" charset="0"/>
              </a:rPr>
              <a:t>, okulun adres bilgileri , yasal temsilci ve irtibat kişisi» bilgilerini içermelidir.</a:t>
            </a:r>
          </a:p>
        </p:txBody>
      </p:sp>
    </p:spTree>
    <p:extLst>
      <p:ext uri="{BB962C8B-B14F-4D97-AF65-F5344CB8AC3E}">
        <p14:creationId xmlns:p14="http://schemas.microsoft.com/office/powerpoint/2010/main" val="9015494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6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6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3066391" y="183467"/>
            <a:ext cx="6994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>
                <a:solidFill>
                  <a:srgbClr val="474C50"/>
                </a:solidFill>
              </a:rPr>
              <a:t>SÖZLEŞME </a:t>
            </a:r>
            <a:r>
              <a:rPr lang="tr-TR" sz="3600" b="1" dirty="0" smtClean="0">
                <a:solidFill>
                  <a:srgbClr val="474C50"/>
                </a:solidFill>
              </a:rPr>
              <a:t>ÖNCESİ YAPILACAKLAR</a:t>
            </a:r>
            <a:endParaRPr lang="tr-TR" sz="3600" b="1" dirty="0">
              <a:solidFill>
                <a:srgbClr val="474C50"/>
              </a:solidFill>
            </a:endParaRPr>
          </a:p>
        </p:txBody>
      </p:sp>
      <p:cxnSp>
        <p:nvCxnSpPr>
          <p:cNvPr id="14" name="Düz Bağlayıcı 13"/>
          <p:cNvCxnSpPr/>
          <p:nvPr/>
        </p:nvCxnSpPr>
        <p:spPr>
          <a:xfrm>
            <a:off x="1510818" y="845564"/>
            <a:ext cx="9748434" cy="0"/>
          </a:xfrm>
          <a:prstGeom prst="line">
            <a:avLst/>
          </a:prstGeom>
          <a:ln w="50800">
            <a:solidFill>
              <a:srgbClr val="A0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ikdörtgen 1"/>
          <p:cNvSpPr/>
          <p:nvPr/>
        </p:nvSpPr>
        <p:spPr>
          <a:xfrm>
            <a:off x="1510818" y="1135146"/>
            <a:ext cx="97484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tr-TR" sz="2400" b="1" dirty="0" smtClean="0">
                <a:solidFill>
                  <a:srgbClr val="474C50"/>
                </a:solidFill>
              </a:rPr>
              <a:t>KURUM VE OKUL ADINA EURO HESABI AÇMA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510818" y="2416728"/>
            <a:ext cx="974843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tr-TR" sz="3200" dirty="0">
                <a:solidFill>
                  <a:srgbClr val="474C50"/>
                </a:solidFill>
                <a:cs typeface="Arial" panose="020B0604020202020204" pitchFamily="34" charset="0"/>
              </a:rPr>
              <a:t>Kurum üst düzey yetkilisince imzalı resmî yazı ile ilgili bankaya başvurulmalıdır.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tr-TR" sz="3200" dirty="0">
              <a:solidFill>
                <a:srgbClr val="474C50"/>
              </a:solidFill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tr-TR" sz="3200" dirty="0">
                <a:solidFill>
                  <a:srgbClr val="474C50"/>
                </a:solidFill>
                <a:cs typeface="Arial" panose="020B0604020202020204" pitchFamily="34" charset="0"/>
              </a:rPr>
              <a:t>Para çekme yetkilisi iki kişi olarak belirlenmelidir.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tr-TR" sz="3200" dirty="0">
              <a:solidFill>
                <a:srgbClr val="474C50"/>
              </a:solidFill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tr-TR" sz="3200" dirty="0">
                <a:solidFill>
                  <a:srgbClr val="474C50"/>
                </a:solidFill>
                <a:cs typeface="Arial" panose="020B0604020202020204" pitchFamily="34" charset="0"/>
              </a:rPr>
              <a:t>Okul müdürü yada okul müdürünün belirlediği bir müdür yardımcısı ve irtibat kişisi para çekme yetkilisi olarak atanmalıdır.</a:t>
            </a:r>
          </a:p>
        </p:txBody>
      </p:sp>
    </p:spTree>
    <p:extLst>
      <p:ext uri="{BB962C8B-B14F-4D97-AF65-F5344CB8AC3E}">
        <p14:creationId xmlns:p14="http://schemas.microsoft.com/office/powerpoint/2010/main" val="2658093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6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12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/>
          </a:p>
          <a:p>
            <a:endParaRPr lang="nn-NO" dirty="0"/>
          </a:p>
          <a:p>
            <a:endParaRPr lang="nn-NO" dirty="0"/>
          </a:p>
        </p:txBody>
      </p:sp>
      <p:sp>
        <p:nvSpPr>
          <p:cNvPr id="6" name="Dikdörtgen 5"/>
          <p:cNvSpPr/>
          <p:nvPr/>
        </p:nvSpPr>
        <p:spPr>
          <a:xfrm>
            <a:off x="2017440" y="2860780"/>
            <a:ext cx="81571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 smtClean="0"/>
              <a:t>TÜRKİYE ULUSAL AJANS TARAFINDAN SÖZLEŞMENİN GÖNDERİLMESİ  VE İMZALANMASI </a:t>
            </a:r>
            <a:endParaRPr lang="tr-TR" sz="2800" b="1" dirty="0"/>
          </a:p>
        </p:txBody>
      </p:sp>
      <p:cxnSp>
        <p:nvCxnSpPr>
          <p:cNvPr id="8" name="Düz Bağlayıcı 7"/>
          <p:cNvCxnSpPr/>
          <p:nvPr/>
        </p:nvCxnSpPr>
        <p:spPr>
          <a:xfrm>
            <a:off x="1447756" y="3982902"/>
            <a:ext cx="9748434" cy="0"/>
          </a:xfrm>
          <a:prstGeom prst="line">
            <a:avLst/>
          </a:prstGeom>
          <a:ln w="50800">
            <a:solidFill>
              <a:srgbClr val="3270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92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3066391" y="183467"/>
            <a:ext cx="69946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 smtClean="0"/>
              <a:t>SÖZLEŞME SONRASI YAPILACAKLAR</a:t>
            </a:r>
            <a:endParaRPr lang="tr-TR" sz="3600" b="1" dirty="0"/>
          </a:p>
          <a:p>
            <a:endParaRPr lang="tr-TR" sz="3600" b="1" dirty="0">
              <a:solidFill>
                <a:prstClr val="white"/>
              </a:solidFill>
            </a:endParaRPr>
          </a:p>
        </p:txBody>
      </p:sp>
      <p:cxnSp>
        <p:nvCxnSpPr>
          <p:cNvPr id="14" name="Düz Bağlayıcı 13"/>
          <p:cNvCxnSpPr/>
          <p:nvPr/>
        </p:nvCxnSpPr>
        <p:spPr>
          <a:xfrm>
            <a:off x="1510818" y="845564"/>
            <a:ext cx="9748434" cy="0"/>
          </a:xfrm>
          <a:prstGeom prst="line">
            <a:avLst/>
          </a:prstGeom>
          <a:ln w="50800">
            <a:solidFill>
              <a:srgbClr val="3270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ikdörtgen 1"/>
          <p:cNvSpPr/>
          <p:nvPr/>
        </p:nvSpPr>
        <p:spPr>
          <a:xfrm>
            <a:off x="1510818" y="1135146"/>
            <a:ext cx="9748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2E2F31"/>
                </a:solidFill>
                <a:cs typeface="Arial" panose="020B0604020202020204" pitchFamily="34" charset="0"/>
              </a:rPr>
              <a:t>HAREKETLİLİĞE KATILACAK İDARECİ, ÖĞRETMEN VE ÖĞRENCİLERLE İLGİLİ </a:t>
            </a:r>
          </a:p>
          <a:p>
            <a:pPr algn="ctr"/>
            <a:r>
              <a:rPr lang="tr-TR" sz="2400" b="1" dirty="0" smtClean="0">
                <a:solidFill>
                  <a:srgbClr val="2E2F31"/>
                </a:solidFill>
                <a:cs typeface="Arial" panose="020B0604020202020204" pitchFamily="34" charset="0"/>
              </a:rPr>
              <a:t>İŞ VE İŞLEMLER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510818" y="2255724"/>
            <a:ext cx="974843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800" dirty="0">
                <a:solidFill>
                  <a:srgbClr val="2E2F31"/>
                </a:solidFill>
                <a:cs typeface="Arial" panose="020B0604020202020204" pitchFamily="34" charset="0"/>
              </a:rPr>
              <a:t>Proje sahibi kurum veya okul hareketliliğe katılacakların projede görevlendirdiklerine dair yazının İlçe </a:t>
            </a:r>
            <a:r>
              <a:rPr lang="tr-TR" sz="2800" dirty="0" err="1">
                <a:solidFill>
                  <a:srgbClr val="2E2F31"/>
                </a:solidFill>
                <a:cs typeface="Arial" panose="020B0604020202020204" pitchFamily="34" charset="0"/>
              </a:rPr>
              <a:t>MEM’ler</a:t>
            </a:r>
            <a:r>
              <a:rPr lang="tr-TR" sz="2800" dirty="0">
                <a:solidFill>
                  <a:srgbClr val="2E2F31"/>
                </a:solidFill>
                <a:cs typeface="Arial" panose="020B0604020202020204" pitchFamily="34" charset="0"/>
              </a:rPr>
              <a:t> aracılığı ile İl MEM Strateji Geliştirme Hizmetleri birimine gönderilmelidir.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tr-TR" sz="2800" dirty="0">
              <a:solidFill>
                <a:srgbClr val="2E2F31"/>
              </a:solidFill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800" dirty="0">
                <a:solidFill>
                  <a:srgbClr val="2E2F31"/>
                </a:solidFill>
                <a:cs typeface="Arial" panose="020B0604020202020204" pitchFamily="34" charset="0"/>
              </a:rPr>
              <a:t>Yazı eklerinde yurtdışı ortağın gönderdiği şu belgeler yer </a:t>
            </a:r>
            <a:r>
              <a:rPr lang="tr-TR" sz="2800" dirty="0" smtClean="0">
                <a:solidFill>
                  <a:srgbClr val="2E2F31"/>
                </a:solidFill>
                <a:cs typeface="Arial" panose="020B0604020202020204" pitchFamily="34" charset="0"/>
              </a:rPr>
              <a:t>almalıdır;</a:t>
            </a:r>
          </a:p>
          <a:p>
            <a:endParaRPr lang="tr-TR" sz="2800" dirty="0">
              <a:solidFill>
                <a:srgbClr val="2E2F31"/>
              </a:solidFill>
              <a:cs typeface="Arial" panose="020B0604020202020204" pitchFamily="34" charset="0"/>
            </a:endParaRPr>
          </a:p>
          <a:p>
            <a:pPr marL="342900" lvl="2" indent="-342900">
              <a:buFont typeface="Courier New" panose="02070309020205020404" pitchFamily="49" charset="0"/>
              <a:buChar char="o"/>
            </a:pPr>
            <a:r>
              <a:rPr lang="tr-TR" sz="2800" dirty="0" smtClean="0">
                <a:solidFill>
                  <a:srgbClr val="2E2F31"/>
                </a:solidFill>
                <a:cs typeface="Arial" panose="020B0604020202020204" pitchFamily="34" charset="0"/>
              </a:rPr>
              <a:t>Davet </a:t>
            </a:r>
            <a:r>
              <a:rPr lang="tr-TR" sz="2800" dirty="0">
                <a:solidFill>
                  <a:srgbClr val="2E2F31"/>
                </a:solidFill>
                <a:cs typeface="Arial" panose="020B0604020202020204" pitchFamily="34" charset="0"/>
              </a:rPr>
              <a:t>mektubu </a:t>
            </a:r>
          </a:p>
          <a:p>
            <a:pPr marL="342900" lvl="2" indent="-342900">
              <a:buFont typeface="Courier New" panose="02070309020205020404" pitchFamily="49" charset="0"/>
              <a:buChar char="o"/>
            </a:pPr>
            <a:r>
              <a:rPr lang="tr-TR" sz="2800" dirty="0" smtClean="0">
                <a:solidFill>
                  <a:srgbClr val="2E2F31"/>
                </a:solidFill>
                <a:cs typeface="Arial" panose="020B0604020202020204" pitchFamily="34" charset="0"/>
              </a:rPr>
              <a:t>Görev </a:t>
            </a:r>
            <a:r>
              <a:rPr lang="tr-TR" sz="2800" dirty="0">
                <a:solidFill>
                  <a:srgbClr val="2E2F31"/>
                </a:solidFill>
                <a:cs typeface="Arial" panose="020B0604020202020204" pitchFamily="34" charset="0"/>
              </a:rPr>
              <a:t>yeri belgesi</a:t>
            </a:r>
          </a:p>
          <a:p>
            <a:pPr marL="342900" lvl="2" indent="-342900">
              <a:buFont typeface="Courier New" panose="02070309020205020404" pitchFamily="49" charset="0"/>
              <a:buChar char="o"/>
            </a:pPr>
            <a:r>
              <a:rPr lang="tr-TR" sz="2800" dirty="0" smtClean="0">
                <a:solidFill>
                  <a:srgbClr val="2E2F31"/>
                </a:solidFill>
                <a:cs typeface="Arial" panose="020B0604020202020204" pitchFamily="34" charset="0"/>
              </a:rPr>
              <a:t>Proje </a:t>
            </a:r>
            <a:r>
              <a:rPr lang="tr-TR" sz="2800" dirty="0">
                <a:solidFill>
                  <a:srgbClr val="2E2F31"/>
                </a:solidFill>
                <a:cs typeface="Arial" panose="020B0604020202020204" pitchFamily="34" charset="0"/>
              </a:rPr>
              <a:t>sözleşmesinin imzalı bölümü</a:t>
            </a:r>
          </a:p>
        </p:txBody>
      </p:sp>
    </p:spTree>
    <p:extLst>
      <p:ext uri="{BB962C8B-B14F-4D97-AF65-F5344CB8AC3E}">
        <p14:creationId xmlns:p14="http://schemas.microsoft.com/office/powerpoint/2010/main" val="19446795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6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6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418</Words>
  <Application>Microsoft Office PowerPoint</Application>
  <PresentationFormat>Geniş ekran</PresentationFormat>
  <Paragraphs>71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Courier New</vt:lpstr>
      <vt:lpstr>Lato Black</vt:lpstr>
      <vt:lpstr>Open Sans</vt:lpstr>
      <vt:lpstr>Tahoma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DonduIREMMORALI</dc:creator>
  <cp:lastModifiedBy>DonduIREMMORALI</cp:lastModifiedBy>
  <cp:revision>23</cp:revision>
  <dcterms:created xsi:type="dcterms:W3CDTF">2019-09-16T17:57:40Z</dcterms:created>
  <dcterms:modified xsi:type="dcterms:W3CDTF">2019-09-17T05:54:27Z</dcterms:modified>
</cp:coreProperties>
</file>